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7" r:id="rId6"/>
    <p:sldId id="260" r:id="rId7"/>
    <p:sldId id="263" r:id="rId8"/>
    <p:sldId id="262"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5D5681-1BD3-0444-C679-438E9BA88363}" v="404" dt="2024-09-24T10:53:13.101"/>
    <p1510:client id="{BC77F9F6-B1A7-77F8-0561-81FF290E886A}" v="4" dt="2024-09-24T09:58:20.4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874"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image1.jpeg>
</file>

<file path=ppt/media/image2.jpeg>
</file>

<file path=ppt/media/image3.jpeg>
</file>

<file path=ppt/media/image4.pn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4348A-4765-97F9-2C38-576E72AAE3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CA49556-08BD-A5D7-2C21-1D25237B5F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B36A6F9-2B5A-58A2-B147-07B6D739AD4F}"/>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5" name="Footer Placeholder 4">
            <a:extLst>
              <a:ext uri="{FF2B5EF4-FFF2-40B4-BE49-F238E27FC236}">
                <a16:creationId xmlns:a16="http://schemas.microsoft.com/office/drawing/2014/main" id="{4A8A26BA-13BB-7A87-C579-8D700CC571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7B6A2A-980E-CCD5-89B5-0355899610E5}"/>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3551751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3EABA-02AA-CF6C-950A-BE25F28EC6A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F5FF746-E70A-7652-E9D1-DC94CC3A3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DF2812-48E9-2E0B-470E-C794D51C015B}"/>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5" name="Footer Placeholder 4">
            <a:extLst>
              <a:ext uri="{FF2B5EF4-FFF2-40B4-BE49-F238E27FC236}">
                <a16:creationId xmlns:a16="http://schemas.microsoft.com/office/drawing/2014/main" id="{A1337BB1-6C9F-08C8-71AD-1F48F1D82E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E85E5B-B3E1-F523-7364-A0782868EC18}"/>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2855627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D84E62-BFBD-FF05-4A64-F7D0E3A8BF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B6AB649-5FEC-CE1C-6647-A0FEB6882A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DDD03E0-05B7-2C8D-CEBC-987529B98AC6}"/>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5" name="Footer Placeholder 4">
            <a:extLst>
              <a:ext uri="{FF2B5EF4-FFF2-40B4-BE49-F238E27FC236}">
                <a16:creationId xmlns:a16="http://schemas.microsoft.com/office/drawing/2014/main" id="{DCF3D966-EF2B-7AB2-7994-0017A2203F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FAA7C7-7C8F-84A4-93D1-AEEBA6A026B8}"/>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1143822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EA846-24BD-8765-B8A5-6485816509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C98225A-0AB1-799B-BD78-3E010133C1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97F372-D6E5-718F-F2BA-040EDB064916}"/>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5" name="Footer Placeholder 4">
            <a:extLst>
              <a:ext uri="{FF2B5EF4-FFF2-40B4-BE49-F238E27FC236}">
                <a16:creationId xmlns:a16="http://schemas.microsoft.com/office/drawing/2014/main" id="{38B3570E-B390-3782-A4D0-7C60B06DD6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518DFD9-53BD-CB08-7CD9-65A3480FEDE0}"/>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3093464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E68F5-F6C9-810A-7913-09B712CA2F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1384D7B-DC05-4A27-EEBD-1C3E5E68AB3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C4E78E-CF8B-FE09-C149-C0509058930A}"/>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5" name="Footer Placeholder 4">
            <a:extLst>
              <a:ext uri="{FF2B5EF4-FFF2-40B4-BE49-F238E27FC236}">
                <a16:creationId xmlns:a16="http://schemas.microsoft.com/office/drawing/2014/main" id="{3DEF4EAE-BBF7-BAFC-6450-F835856F22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06E313F-ACE4-8B2C-C25D-0BF56A82B4DF}"/>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15358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CBE9B-DD87-4BC4-8A84-8E0717E42AF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8C5B2F2-6FAA-AC45-B0B4-25FF1A12A0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B676AA9-4129-535C-087F-3FF96183BC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348B2E6-186D-A49F-C6EA-D981FFD7EA99}"/>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6" name="Footer Placeholder 5">
            <a:extLst>
              <a:ext uri="{FF2B5EF4-FFF2-40B4-BE49-F238E27FC236}">
                <a16:creationId xmlns:a16="http://schemas.microsoft.com/office/drawing/2014/main" id="{9BBCFA94-950B-EF92-A175-75473AC0877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2010CE6-6907-8D3C-BB5B-D0407B32F075}"/>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192153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FABA2-891F-41F7-5E48-A9B0FDC9886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524FD4-63B6-7150-6032-FE21C8C136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06777D-70DF-C96D-B54A-DED79CF231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3E9944C-059B-52F5-CD03-EB47F5644D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25FA75-A138-BA81-BD4D-E89AE418DE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E6C94E9-E26F-CEBF-AD1D-FAFA0827D3A4}"/>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8" name="Footer Placeholder 7">
            <a:extLst>
              <a:ext uri="{FF2B5EF4-FFF2-40B4-BE49-F238E27FC236}">
                <a16:creationId xmlns:a16="http://schemas.microsoft.com/office/drawing/2014/main" id="{49598D71-095B-0D7D-FD39-C502DD296C7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A9C7D0F-BBD9-651B-A1E7-B9162C881DBE}"/>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1505941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867EF-E11D-6F31-3FE9-A2B338BFC7C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1416716-0044-AE5D-4598-FCB5FFF7041B}"/>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4" name="Footer Placeholder 3">
            <a:extLst>
              <a:ext uri="{FF2B5EF4-FFF2-40B4-BE49-F238E27FC236}">
                <a16:creationId xmlns:a16="http://schemas.microsoft.com/office/drawing/2014/main" id="{B314F0A2-9611-F910-37AE-D267EE3B9F0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80881C6-EA75-AC37-2D04-C6282DBB5F19}"/>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3842106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01A50C-F840-D4C0-72AB-E6D2E46B0C0D}"/>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3" name="Footer Placeholder 2">
            <a:extLst>
              <a:ext uri="{FF2B5EF4-FFF2-40B4-BE49-F238E27FC236}">
                <a16:creationId xmlns:a16="http://schemas.microsoft.com/office/drawing/2014/main" id="{470BF5EC-314F-C9AD-D47F-E08547E652F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608D22D-EC6C-1FD0-ABC2-CB8BDE408799}"/>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936146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05F14-6C94-994B-D4D8-AEDD8154A8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B7EF0FE-F80B-AD83-EACD-5C2BF0810B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976BC2F-97A4-BE4C-9485-98BD6FE665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CF9AD2-409F-D305-0A10-A8E7539AA4F6}"/>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6" name="Footer Placeholder 5">
            <a:extLst>
              <a:ext uri="{FF2B5EF4-FFF2-40B4-BE49-F238E27FC236}">
                <a16:creationId xmlns:a16="http://schemas.microsoft.com/office/drawing/2014/main" id="{2FB614F5-66EF-A0C7-A749-BD5EE25332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5E206C4-D5D6-6151-6FE5-8DB300842054}"/>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2242753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14693-372A-A499-9D0C-1A17A36EED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62169E2-89AC-4331-6489-252463A3D3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2EFE0BF-4FE8-E42A-DCFE-14997C2197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EA3E48-29B5-2095-9541-FAD79231E864}"/>
              </a:ext>
            </a:extLst>
          </p:cNvPr>
          <p:cNvSpPr>
            <a:spLocks noGrp="1"/>
          </p:cNvSpPr>
          <p:nvPr>
            <p:ph type="dt" sz="half" idx="10"/>
          </p:nvPr>
        </p:nvSpPr>
        <p:spPr/>
        <p:txBody>
          <a:bodyPr/>
          <a:lstStyle/>
          <a:p>
            <a:fld id="{3F2D27AF-27DA-4DBB-9855-D86D35CB7A90}" type="datetimeFigureOut">
              <a:rPr lang="en-IN" smtClean="0"/>
              <a:t>28-09-2024</a:t>
            </a:fld>
            <a:endParaRPr lang="en-IN"/>
          </a:p>
        </p:txBody>
      </p:sp>
      <p:sp>
        <p:nvSpPr>
          <p:cNvPr id="6" name="Footer Placeholder 5">
            <a:extLst>
              <a:ext uri="{FF2B5EF4-FFF2-40B4-BE49-F238E27FC236}">
                <a16:creationId xmlns:a16="http://schemas.microsoft.com/office/drawing/2014/main" id="{48FC0BCE-6B1F-355E-C694-581C70A3156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362EC5B-0A38-14D8-6A59-6279C5CF4044}"/>
              </a:ext>
            </a:extLst>
          </p:cNvPr>
          <p:cNvSpPr>
            <a:spLocks noGrp="1"/>
          </p:cNvSpPr>
          <p:nvPr>
            <p:ph type="sldNum" sz="quarter" idx="12"/>
          </p:nvPr>
        </p:nvSpPr>
        <p:spPr/>
        <p:txBody>
          <a:bodyPr/>
          <a:lstStyle/>
          <a:p>
            <a:fld id="{97982ADA-BF66-4544-9803-7454DB643250}" type="slidenum">
              <a:rPr lang="en-IN" smtClean="0"/>
              <a:t>‹#›</a:t>
            </a:fld>
            <a:endParaRPr lang="en-IN"/>
          </a:p>
        </p:txBody>
      </p:sp>
    </p:spTree>
    <p:extLst>
      <p:ext uri="{BB962C8B-B14F-4D97-AF65-F5344CB8AC3E}">
        <p14:creationId xmlns:p14="http://schemas.microsoft.com/office/powerpoint/2010/main" val="1695122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09CE70-0F22-F11F-CDA1-51B1D60364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5D8C677-F62E-2A6D-B2D4-EB18CE69ED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DF17AE5-80C5-EB82-BC07-9B3204E1EE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F2D27AF-27DA-4DBB-9855-D86D35CB7A90}" type="datetimeFigureOut">
              <a:rPr lang="en-IN" smtClean="0"/>
              <a:t>28-09-2024</a:t>
            </a:fld>
            <a:endParaRPr lang="en-IN"/>
          </a:p>
        </p:txBody>
      </p:sp>
      <p:sp>
        <p:nvSpPr>
          <p:cNvPr id="5" name="Footer Placeholder 4">
            <a:extLst>
              <a:ext uri="{FF2B5EF4-FFF2-40B4-BE49-F238E27FC236}">
                <a16:creationId xmlns:a16="http://schemas.microsoft.com/office/drawing/2014/main" id="{1FEEC254-EBCC-6875-A593-7F9E520FE7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FEB4F7EF-0D80-DA0E-9DE3-6301E4613A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7982ADA-BF66-4544-9803-7454DB643250}" type="slidenum">
              <a:rPr lang="en-IN" smtClean="0"/>
              <a:t>‹#›</a:t>
            </a:fld>
            <a:endParaRPr lang="en-IN"/>
          </a:p>
        </p:txBody>
      </p:sp>
    </p:spTree>
    <p:extLst>
      <p:ext uri="{BB962C8B-B14F-4D97-AF65-F5344CB8AC3E}">
        <p14:creationId xmlns:p14="http://schemas.microsoft.com/office/powerpoint/2010/main" val="2737901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Free stock photo of air, air pollution, climate change">
            <a:extLst>
              <a:ext uri="{FF2B5EF4-FFF2-40B4-BE49-F238E27FC236}">
                <a16:creationId xmlns:a16="http://schemas.microsoft.com/office/drawing/2014/main" id="{DDF476A7-6198-2116-7B53-5BAE5FD2C967}"/>
              </a:ext>
            </a:extLst>
          </p:cNvPr>
          <p:cNvPicPr>
            <a:picLocks noChangeAspect="1"/>
          </p:cNvPicPr>
          <p:nvPr/>
        </p:nvPicPr>
        <p:blipFill>
          <a:blip r:embed="rId2">
            <a:alphaModFix amt="40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50FC352A-D93D-1703-1DAE-9E01AEA70951}"/>
              </a:ext>
            </a:extLst>
          </p:cNvPr>
          <p:cNvSpPr>
            <a:spLocks noGrp="1"/>
          </p:cNvSpPr>
          <p:nvPr>
            <p:ph type="ctrTitle"/>
          </p:nvPr>
        </p:nvSpPr>
        <p:spPr>
          <a:xfrm>
            <a:off x="965200" y="149122"/>
            <a:ext cx="10261600" cy="3564869"/>
          </a:xfrm>
        </p:spPr>
        <p:txBody>
          <a:bodyPr>
            <a:normAutofit/>
          </a:bodyPr>
          <a:lstStyle/>
          <a:p>
            <a:r>
              <a:rPr lang="en-IN" sz="11500" dirty="0">
                <a:ln w="22225">
                  <a:solidFill>
                    <a:schemeClr val="tx1"/>
                  </a:solidFill>
                  <a:miter lim="800000"/>
                </a:ln>
                <a:noFill/>
              </a:rPr>
              <a:t>AEROSPACE</a:t>
            </a:r>
          </a:p>
        </p:txBody>
      </p:sp>
      <p:sp>
        <p:nvSpPr>
          <p:cNvPr id="3" name="Subtitle 2">
            <a:extLst>
              <a:ext uri="{FF2B5EF4-FFF2-40B4-BE49-F238E27FC236}">
                <a16:creationId xmlns:a16="http://schemas.microsoft.com/office/drawing/2014/main" id="{3EB3444D-CB1B-64D4-460C-824C3748476A}"/>
              </a:ext>
            </a:extLst>
          </p:cNvPr>
          <p:cNvSpPr>
            <a:spLocks noGrp="1"/>
          </p:cNvSpPr>
          <p:nvPr>
            <p:ph type="subTitle" idx="1"/>
          </p:nvPr>
        </p:nvSpPr>
        <p:spPr>
          <a:xfrm>
            <a:off x="965200" y="4572002"/>
            <a:ext cx="10261600" cy="1202995"/>
          </a:xfrm>
        </p:spPr>
        <p:txBody>
          <a:bodyPr vert="horz" lIns="91440" tIns="45720" rIns="91440" bIns="45720" rtlCol="0">
            <a:noAutofit/>
          </a:bodyPr>
          <a:lstStyle/>
          <a:p>
            <a:r>
              <a:rPr lang="en-US" sz="2800" dirty="0"/>
              <a:t> An Al air quality monitoring system that predicts pollution levels in real-time and provides actionable insights to safeguard residents' health.</a:t>
            </a:r>
          </a:p>
        </p:txBody>
      </p:sp>
    </p:spTree>
    <p:extLst>
      <p:ext uri="{BB962C8B-B14F-4D97-AF65-F5344CB8AC3E}">
        <p14:creationId xmlns:p14="http://schemas.microsoft.com/office/powerpoint/2010/main" val="211811375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Page 3 | intel 1080P, 2K, 4K, 5K HD wallpapers free download ...">
            <a:extLst>
              <a:ext uri="{FF2B5EF4-FFF2-40B4-BE49-F238E27FC236}">
                <a16:creationId xmlns:a16="http://schemas.microsoft.com/office/drawing/2014/main" id="{DDBF5A31-76BF-A884-20D9-7A3174EEA978}"/>
              </a:ext>
            </a:extLst>
          </p:cNvPr>
          <p:cNvPicPr>
            <a:picLocks noChangeAspect="1"/>
          </p:cNvPicPr>
          <p:nvPr/>
        </p:nvPicPr>
        <p:blipFill>
          <a:blip r:embed="rId2"/>
          <a:srcRect l="6953" t="5218" r="25649"/>
          <a:stretch/>
        </p:blipFill>
        <p:spPr>
          <a:xfrm>
            <a:off x="3522468" y="10"/>
            <a:ext cx="8669532" cy="6857990"/>
          </a:xfrm>
          <a:prstGeom prst="rect">
            <a:avLst/>
          </a:prstGeom>
        </p:spPr>
      </p:pic>
      <p:sp>
        <p:nvSpPr>
          <p:cNvPr id="24" name="Rectangle 2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2D68CB-0100-420A-5A50-7FE3BE29A93E}"/>
              </a:ext>
            </a:extLst>
          </p:cNvPr>
          <p:cNvSpPr>
            <a:spLocks noGrp="1"/>
          </p:cNvSpPr>
          <p:nvPr>
            <p:ph type="title"/>
          </p:nvPr>
        </p:nvSpPr>
        <p:spPr>
          <a:xfrm>
            <a:off x="371094" y="1161288"/>
            <a:ext cx="3438144" cy="1124712"/>
          </a:xfrm>
        </p:spPr>
        <p:txBody>
          <a:bodyPr anchor="b">
            <a:normAutofit/>
          </a:bodyPr>
          <a:lstStyle/>
          <a:p>
            <a:r>
              <a:rPr lang="en-US" sz="2200" dirty="0">
                <a:solidFill>
                  <a:schemeClr val="bg1"/>
                </a:solidFill>
              </a:rPr>
              <a:t>Intel  </a:t>
            </a:r>
            <a:r>
              <a:rPr lang="en-US" sz="2200" dirty="0" err="1">
                <a:solidFill>
                  <a:schemeClr val="bg1"/>
                </a:solidFill>
              </a:rPr>
              <a:t>Libraries,Frameworks</a:t>
            </a:r>
            <a:r>
              <a:rPr lang="en-US" sz="2200" dirty="0">
                <a:solidFill>
                  <a:schemeClr val="bg1"/>
                </a:solidFill>
              </a:rPr>
              <a:t> &amp; Performance </a:t>
            </a:r>
            <a:r>
              <a:rPr lang="en-US" sz="2200" dirty="0" err="1">
                <a:solidFill>
                  <a:schemeClr val="bg1"/>
                </a:solidFill>
              </a:rPr>
              <a:t>Improvemnets</a:t>
            </a:r>
            <a:endParaRPr lang="en-US" sz="2200" dirty="0">
              <a:solidFill>
                <a:schemeClr val="bg1"/>
              </a:solidFill>
            </a:endParaRPr>
          </a:p>
        </p:txBody>
      </p:sp>
      <p:sp>
        <p:nvSpPr>
          <p:cNvPr id="26" name="Rectangle 2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7">
            <a:extLst>
              <a:ext uri="{FF2B5EF4-FFF2-40B4-BE49-F238E27FC236}">
                <a16:creationId xmlns:a16="http://schemas.microsoft.com/office/drawing/2014/main" id="{6EACB3AC-A198-D4E1-0975-9BA21783AD48}"/>
              </a:ext>
            </a:extLst>
          </p:cNvPr>
          <p:cNvSpPr>
            <a:spLocks noGrp="1"/>
          </p:cNvSpPr>
          <p:nvPr>
            <p:ph idx="1"/>
          </p:nvPr>
        </p:nvSpPr>
        <p:spPr>
          <a:xfrm>
            <a:off x="371093" y="2718054"/>
            <a:ext cx="5842893" cy="3207258"/>
          </a:xfrm>
        </p:spPr>
        <p:txBody>
          <a:bodyPr anchor="t">
            <a:normAutofit/>
          </a:bodyPr>
          <a:lstStyle/>
          <a:p>
            <a:r>
              <a:rPr lang="en-IN" sz="1800" b="1" dirty="0">
                <a:solidFill>
                  <a:schemeClr val="bg1"/>
                </a:solidFill>
              </a:rPr>
              <a:t>Intel AI Analytics Toolkit</a:t>
            </a:r>
          </a:p>
          <a:p>
            <a:pPr lvl="1"/>
            <a:r>
              <a:rPr lang="en-IN" sz="1800" b="1" dirty="0">
                <a:solidFill>
                  <a:schemeClr val="bg1"/>
                </a:solidFill>
              </a:rPr>
              <a:t>Rapid Predictions</a:t>
            </a:r>
            <a:r>
              <a:rPr lang="en-IN" sz="1800" dirty="0">
                <a:solidFill>
                  <a:schemeClr val="bg1"/>
                </a:solidFill>
              </a:rPr>
              <a:t>: Utilizes the Intel AI Analytics Toolkit for swift air quality insights, enabling timely decision-making.</a:t>
            </a:r>
          </a:p>
          <a:p>
            <a:r>
              <a:rPr lang="en-IN" sz="1800" b="1" dirty="0">
                <a:solidFill>
                  <a:schemeClr val="bg1"/>
                </a:solidFill>
              </a:rPr>
              <a:t>Intel Optimization for </a:t>
            </a:r>
            <a:r>
              <a:rPr lang="en-IN" sz="1800" b="1" dirty="0" err="1">
                <a:solidFill>
                  <a:schemeClr val="bg1"/>
                </a:solidFill>
              </a:rPr>
              <a:t>PyTorch</a:t>
            </a:r>
            <a:endParaRPr lang="en-IN" sz="1800" b="1" dirty="0">
              <a:solidFill>
                <a:schemeClr val="bg1"/>
              </a:solidFill>
            </a:endParaRPr>
          </a:p>
          <a:p>
            <a:pPr lvl="1"/>
            <a:r>
              <a:rPr lang="en-IN" sz="1800" b="1" dirty="0">
                <a:solidFill>
                  <a:schemeClr val="bg1"/>
                </a:solidFill>
              </a:rPr>
              <a:t>Superior Performance</a:t>
            </a:r>
            <a:r>
              <a:rPr lang="en-IN" sz="1800" dirty="0">
                <a:solidFill>
                  <a:schemeClr val="bg1"/>
                </a:solidFill>
              </a:rPr>
              <a:t>: Implements Intel Optimization for </a:t>
            </a:r>
            <a:r>
              <a:rPr lang="en-IN" sz="1800" dirty="0" err="1">
                <a:solidFill>
                  <a:schemeClr val="bg1"/>
                </a:solidFill>
              </a:rPr>
              <a:t>PyTorch</a:t>
            </a:r>
            <a:r>
              <a:rPr lang="en-IN" sz="1800" dirty="0">
                <a:solidFill>
                  <a:schemeClr val="bg1"/>
                </a:solidFill>
              </a:rPr>
              <a:t> for enhanced computational efficiency in machine learning models.</a:t>
            </a:r>
          </a:p>
          <a:p>
            <a:endParaRPr lang="en-US" sz="1700" dirty="0">
              <a:solidFill>
                <a:schemeClr val="bg1"/>
              </a:solidFill>
            </a:endParaRPr>
          </a:p>
        </p:txBody>
      </p:sp>
    </p:spTree>
    <p:extLst>
      <p:ext uri="{BB962C8B-B14F-4D97-AF65-F5344CB8AC3E}">
        <p14:creationId xmlns:p14="http://schemas.microsoft.com/office/powerpoint/2010/main" val="2646285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B9EA839C-120E-C2AD-CE6C-32E62432A0A7}"/>
              </a:ext>
            </a:extLst>
          </p:cNvPr>
          <p:cNvSpPr>
            <a:spLocks noGrp="1"/>
          </p:cNvSpPr>
          <p:nvPr>
            <p:ph type="title"/>
          </p:nvPr>
        </p:nvSpPr>
        <p:spPr>
          <a:xfrm>
            <a:off x="-861646" y="709002"/>
            <a:ext cx="4508946" cy="1325563"/>
          </a:xfrm>
        </p:spPr>
        <p:txBody>
          <a:bodyPr anchor="b">
            <a:noAutofit/>
          </a:bodyPr>
          <a:lstStyle/>
          <a:p>
            <a:pPr algn="r"/>
            <a:r>
              <a:rPr lang="en-US" sz="9600" dirty="0">
                <a:solidFill>
                  <a:schemeClr val="bg1"/>
                </a:solidFill>
              </a:rPr>
              <a:t>ZOEO</a:t>
            </a:r>
          </a:p>
        </p:txBody>
      </p:sp>
      <p:cxnSp>
        <p:nvCxnSpPr>
          <p:cNvPr id="19" name="Straight Connector 18">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B2AC4D6-7A4A-A296-8464-A3A01F2B42CE}"/>
              </a:ext>
            </a:extLst>
          </p:cNvPr>
          <p:cNvSpPr>
            <a:spLocks noGrp="1"/>
          </p:cNvSpPr>
          <p:nvPr>
            <p:ph idx="1"/>
          </p:nvPr>
        </p:nvSpPr>
        <p:spPr>
          <a:xfrm>
            <a:off x="1392667" y="2398957"/>
            <a:ext cx="9406666" cy="3526144"/>
          </a:xfrm>
        </p:spPr>
        <p:txBody>
          <a:bodyPr vert="horz" lIns="91440" tIns="45720" rIns="91440" bIns="45720" rtlCol="0" anchor="t">
            <a:normAutofit/>
          </a:bodyPr>
          <a:lstStyle/>
          <a:p>
            <a:pPr marL="0" indent="0">
              <a:buNone/>
            </a:pPr>
            <a:r>
              <a:rPr lang="en-US" sz="3600" b="1" i="1" dirty="0">
                <a:solidFill>
                  <a:schemeClr val="bg1"/>
                </a:solidFill>
              </a:rPr>
              <a:t>Members:</a:t>
            </a:r>
          </a:p>
          <a:p>
            <a:r>
              <a:rPr lang="en-US" sz="2000" dirty="0" err="1">
                <a:solidFill>
                  <a:schemeClr val="bg1"/>
                </a:solidFill>
              </a:rPr>
              <a:t>Padmajaa</a:t>
            </a:r>
            <a:r>
              <a:rPr lang="en-US" sz="2000" dirty="0">
                <a:solidFill>
                  <a:schemeClr val="bg1"/>
                </a:solidFill>
              </a:rPr>
              <a:t> Sridhar	-	Shiv Nadar University Chennai</a:t>
            </a:r>
          </a:p>
          <a:p>
            <a:r>
              <a:rPr lang="en-US" sz="2000" dirty="0">
                <a:solidFill>
                  <a:schemeClr val="bg1"/>
                </a:solidFill>
              </a:rPr>
              <a:t>Jayashre K		-	Shiv Nadar University Chennai</a:t>
            </a:r>
          </a:p>
          <a:p>
            <a:r>
              <a:rPr lang="en-US" sz="2000" dirty="0">
                <a:solidFill>
                  <a:schemeClr val="bg1"/>
                </a:solidFill>
              </a:rPr>
              <a:t>Harshitha R S		-	Shiv Nadar University Chennai</a:t>
            </a:r>
          </a:p>
          <a:p>
            <a:r>
              <a:rPr lang="en-US" sz="2000" dirty="0" err="1">
                <a:solidFill>
                  <a:schemeClr val="bg1"/>
                </a:solidFill>
              </a:rPr>
              <a:t>Mridulla.K.Madhu</a:t>
            </a:r>
            <a:r>
              <a:rPr lang="en-US" sz="2000" dirty="0">
                <a:solidFill>
                  <a:schemeClr val="bg1"/>
                </a:solidFill>
              </a:rPr>
              <a:t>	-	Shiv Nadar University Chennai</a:t>
            </a:r>
          </a:p>
        </p:txBody>
      </p:sp>
      <p:sp>
        <p:nvSpPr>
          <p:cNvPr id="21" name="Rectangle 20">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8333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n placed on top of a signature line">
            <a:extLst>
              <a:ext uri="{FF2B5EF4-FFF2-40B4-BE49-F238E27FC236}">
                <a16:creationId xmlns:a16="http://schemas.microsoft.com/office/drawing/2014/main" id="{48FEC7DA-B9DC-EBD6-693B-CE6E52D9BE4F}"/>
              </a:ext>
            </a:extLst>
          </p:cNvPr>
          <p:cNvPicPr>
            <a:picLocks noChangeAspect="1"/>
          </p:cNvPicPr>
          <p:nvPr/>
        </p:nvPicPr>
        <p:blipFill>
          <a:blip r:embed="rId2"/>
          <a:srcRect l="24591" r="1" b="1"/>
          <a:stretch/>
        </p:blipFill>
        <p:spPr>
          <a:xfrm>
            <a:off x="2511713" y="3104705"/>
            <a:ext cx="3634674" cy="3217333"/>
          </a:xfrm>
          <a:prstGeom prst="rect">
            <a:avLst/>
          </a:prstGeom>
        </p:spPr>
      </p:pic>
      <p:grpSp>
        <p:nvGrpSpPr>
          <p:cNvPr id="18" name="Group 17">
            <a:extLst>
              <a:ext uri="{FF2B5EF4-FFF2-40B4-BE49-F238E27FC236}">
                <a16:creationId xmlns:a16="http://schemas.microsoft.com/office/drawing/2014/main" id="{89C6B508-0B2C-4D80-99F6-BC8C9C6934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5511" y="805742"/>
            <a:ext cx="3647770" cy="3193211"/>
            <a:chOff x="1674895" y="1345036"/>
            <a:chExt cx="5428610" cy="4210939"/>
          </a:xfrm>
        </p:grpSpPr>
        <p:sp>
          <p:nvSpPr>
            <p:cNvPr id="19" name="Rectangle 18">
              <a:extLst>
                <a:ext uri="{FF2B5EF4-FFF2-40B4-BE49-F238E27FC236}">
                  <a16:creationId xmlns:a16="http://schemas.microsoft.com/office/drawing/2014/main" id="{EA54034F-F9B1-4048-9AEF-C7AB990539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583F029-E06B-49B5-9779-2E8CEFD77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CAEBFCD5-5356-4326-8D39-8235A46CD7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315" y="685805"/>
            <a:ext cx="3624947" cy="3193211"/>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841231-C069-3AD6-E05F-286640BE061F}"/>
              </a:ext>
            </a:extLst>
          </p:cNvPr>
          <p:cNvSpPr>
            <a:spLocks noGrp="1"/>
          </p:cNvSpPr>
          <p:nvPr>
            <p:ph type="title"/>
          </p:nvPr>
        </p:nvSpPr>
        <p:spPr>
          <a:xfrm>
            <a:off x="740584" y="859808"/>
            <a:ext cx="3543197" cy="2878986"/>
          </a:xfrm>
        </p:spPr>
        <p:txBody>
          <a:bodyPr>
            <a:normAutofit fontScale="90000"/>
          </a:bodyPr>
          <a:lstStyle/>
          <a:p>
            <a:pPr algn="ctr"/>
            <a:r>
              <a:rPr lang="en-US">
                <a:solidFill>
                  <a:schemeClr val="bg1"/>
                </a:solidFill>
              </a:rPr>
              <a:t>Problem Statement:</a:t>
            </a:r>
            <a:br>
              <a:rPr lang="en-US">
                <a:solidFill>
                  <a:schemeClr val="bg1"/>
                </a:solidFill>
              </a:rPr>
            </a:br>
            <a:r>
              <a:rPr lang="en-US">
                <a:solidFill>
                  <a:schemeClr val="bg1"/>
                </a:solidFill>
              </a:rPr>
              <a:t>Air</a:t>
            </a:r>
            <a:r>
              <a:rPr lang="en-US">
                <a:solidFill>
                  <a:schemeClr val="bg1"/>
                </a:solidFill>
                <a:ea typeface="+mj-lt"/>
                <a:cs typeface="+mj-lt"/>
              </a:rPr>
              <a:t> Quality Monitoring and      Prediction</a:t>
            </a:r>
            <a:endParaRPr lang="en-US">
              <a:solidFill>
                <a:schemeClr val="bg1"/>
              </a:solidFill>
            </a:endParaRPr>
          </a:p>
        </p:txBody>
      </p:sp>
      <p:grpSp>
        <p:nvGrpSpPr>
          <p:cNvPr id="24" name="Graphic 38">
            <a:extLst>
              <a:ext uri="{FF2B5EF4-FFF2-40B4-BE49-F238E27FC236}">
                <a16:creationId xmlns:a16="http://schemas.microsoft.com/office/drawing/2014/main" id="{6B67BE95-96EF-433C-9F29-B0732AA6B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17004"/>
            <a:ext cx="1370098" cy="508993"/>
            <a:chOff x="2267504" y="2540250"/>
            <a:chExt cx="1990951" cy="739640"/>
          </a:xfrm>
          <a:solidFill>
            <a:schemeClr val="bg1"/>
          </a:solidFill>
        </p:grpSpPr>
        <p:sp>
          <p:nvSpPr>
            <p:cNvPr id="25" name="Freeform: Shape 24">
              <a:extLst>
                <a:ext uri="{FF2B5EF4-FFF2-40B4-BE49-F238E27FC236}">
                  <a16:creationId xmlns:a16="http://schemas.microsoft.com/office/drawing/2014/main" id="{AD324976-1596-4B76-A61C-5626816B24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C44DEF24-FB22-48A2-8257-B97AD7E1AA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grpSp>
        <p:nvGrpSpPr>
          <p:cNvPr id="28" name="Graphic 4">
            <a:extLst>
              <a:ext uri="{FF2B5EF4-FFF2-40B4-BE49-F238E27FC236}">
                <a16:creationId xmlns:a16="http://schemas.microsoft.com/office/drawing/2014/main" id="{D6E8B984-55B9-4A62-A043-997D00F0A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445529"/>
            <a:ext cx="849365" cy="849366"/>
            <a:chOff x="5829300" y="3162300"/>
            <a:chExt cx="532256" cy="532257"/>
          </a:xfrm>
          <a:solidFill>
            <a:srgbClr val="FFFFFF"/>
          </a:solidFill>
        </p:grpSpPr>
        <p:sp>
          <p:nvSpPr>
            <p:cNvPr id="29" name="Freeform: Shape 28">
              <a:extLst>
                <a:ext uri="{FF2B5EF4-FFF2-40B4-BE49-F238E27FC236}">
                  <a16:creationId xmlns:a16="http://schemas.microsoft.com/office/drawing/2014/main" id="{D4FAF4A8-82EB-4F6F-B601-43EBF0BD12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26F2473F-E069-4558-9B41-E285BBE030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C9A4A76-2C9F-486C-9663-6A30A022D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8431DC7-D4CB-479A-AFA4-5B0C597A2E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30755DA1-6F28-4612-A4A7-B915468C6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4616ED79-5475-49E6-A5FE-8D9DB12FB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21DCEB47-7140-4682-8DBF-7667BE28F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EA931BD3-5A56-42F2-B6B5-647B28D1C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20E4C8E-4190-498D-9556-6DA668A81F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4B2F30F-0B57-4D60-A087-CD6A471F68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FC5E8C73-ED41-4214-AEE6-3C5F493846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B1F94534-FE3E-476C-870B-E714E4A66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8DE6C1B0-4D58-4937-B2B7-B1207CA18F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grpSp>
        <p:nvGrpSpPr>
          <p:cNvPr id="43" name="Graphic 4">
            <a:extLst>
              <a:ext uri="{FF2B5EF4-FFF2-40B4-BE49-F238E27FC236}">
                <a16:creationId xmlns:a16="http://schemas.microsoft.com/office/drawing/2014/main" id="{DDFA5A3F-B050-4826-ACB4-F634DD12C7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445529"/>
            <a:ext cx="849365" cy="849366"/>
            <a:chOff x="5829300" y="3162300"/>
            <a:chExt cx="532256" cy="532257"/>
          </a:xfrm>
          <a:solidFill>
            <a:schemeClr val="bg1"/>
          </a:solidFill>
        </p:grpSpPr>
        <p:sp>
          <p:nvSpPr>
            <p:cNvPr id="44" name="Freeform: Shape 43">
              <a:extLst>
                <a:ext uri="{FF2B5EF4-FFF2-40B4-BE49-F238E27FC236}">
                  <a16:creationId xmlns:a16="http://schemas.microsoft.com/office/drawing/2014/main" id="{C45D7489-248E-4EB2-A887-30A9C396E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AB6BF832-C29A-4992-8772-6B33118C5A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5E06C84D-D026-40FC-A1FB-0482450B6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32D9620B-AA48-430C-BACC-01BF1B1281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0C7842E4-3E00-4846-B285-345F6B324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F120E203-7898-4AE9-A9E5-F5C3644152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06A5C8C3-E77D-410A-8D95-0B15B8E61D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8E9CE1FB-B266-47D2-A0AC-79D1DDBAA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B8862FCB-5370-44C9-803F-017FF89393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D1EC218E-7E2A-4304-96EA-1A7AA046E7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C6904051-0B1B-4340-8A1F-FC345A500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8D8B68CD-1F5B-4E19-A474-4290A7386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219F1BA-F2AD-4C0B-B881-AF7702BFA0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245C143E-ABE0-1197-4EDF-4D581BD07526}"/>
              </a:ext>
            </a:extLst>
          </p:cNvPr>
          <p:cNvSpPr>
            <a:spLocks noGrp="1"/>
          </p:cNvSpPr>
          <p:nvPr>
            <p:ph idx="1"/>
          </p:nvPr>
        </p:nvSpPr>
        <p:spPr>
          <a:xfrm>
            <a:off x="6572070" y="1130846"/>
            <a:ext cx="4879971" cy="5530872"/>
          </a:xfrm>
        </p:spPr>
        <p:txBody>
          <a:bodyPr vert="horz" lIns="91440" tIns="45720" rIns="91440" bIns="45720" rtlCol="0" anchor="t">
            <a:normAutofit/>
          </a:bodyPr>
          <a:lstStyle/>
          <a:p>
            <a:pPr marL="0" indent="0">
              <a:buNone/>
            </a:pPr>
            <a:r>
              <a:rPr lang="en-US" b="1">
                <a:solidFill>
                  <a:schemeClr val="bg1"/>
                </a:solidFill>
                <a:ea typeface="+mn-lt"/>
                <a:cs typeface="+mn-lt"/>
              </a:rPr>
              <a:t>Objective</a:t>
            </a:r>
            <a:r>
              <a:rPr lang="en-US">
                <a:solidFill>
                  <a:schemeClr val="bg1"/>
                </a:solidFill>
                <a:ea typeface="+mn-lt"/>
                <a:cs typeface="+mn-lt"/>
              </a:rPr>
              <a:t>: Develop an AI system for continuous air quality monitoring and prediction.</a:t>
            </a:r>
            <a:endParaRPr lang="en-US"/>
          </a:p>
          <a:p>
            <a:pPr>
              <a:buFont typeface="Arial"/>
              <a:buChar char="•"/>
            </a:pPr>
            <a:endParaRPr lang="en-US"/>
          </a:p>
          <a:p>
            <a:pPr marL="0" indent="0">
              <a:buNone/>
            </a:pPr>
            <a:r>
              <a:rPr lang="en-US" b="1">
                <a:solidFill>
                  <a:schemeClr val="bg1"/>
                </a:solidFill>
                <a:ea typeface="+mn-lt"/>
                <a:cs typeface="+mn-lt"/>
              </a:rPr>
              <a:t>Outcome</a:t>
            </a:r>
            <a:r>
              <a:rPr lang="en-US">
                <a:solidFill>
                  <a:schemeClr val="bg1"/>
                </a:solidFill>
                <a:ea typeface="+mn-lt"/>
                <a:cs typeface="+mn-lt"/>
              </a:rPr>
              <a:t>: Actionable measures to protect resident health from poor air quality.</a:t>
            </a:r>
          </a:p>
          <a:p>
            <a:pPr marL="0" indent="0">
              <a:buNone/>
            </a:pPr>
            <a:endParaRPr lang="en-US">
              <a:solidFill>
                <a:schemeClr val="bg1"/>
              </a:solidFill>
              <a:ea typeface="+mn-lt"/>
              <a:cs typeface="+mn-lt"/>
            </a:endParaRPr>
          </a:p>
          <a:p>
            <a:pPr marL="0" indent="0">
              <a:buNone/>
            </a:pPr>
            <a:r>
              <a:rPr lang="en-US" b="1">
                <a:solidFill>
                  <a:schemeClr val="bg1"/>
                </a:solidFill>
                <a:ea typeface="+mn-lt"/>
                <a:cs typeface="+mn-lt"/>
              </a:rPr>
              <a:t>Goal</a:t>
            </a:r>
            <a:r>
              <a:rPr lang="en-US">
                <a:solidFill>
                  <a:schemeClr val="bg1"/>
                </a:solidFill>
                <a:ea typeface="+mn-lt"/>
                <a:cs typeface="+mn-lt"/>
              </a:rPr>
              <a:t>: Enhance public health.</a:t>
            </a:r>
            <a:endParaRPr lang="en-US">
              <a:solidFill>
                <a:schemeClr val="bg1"/>
              </a:solidFill>
            </a:endParaRPr>
          </a:p>
        </p:txBody>
      </p:sp>
    </p:spTree>
    <p:extLst>
      <p:ext uri="{BB962C8B-B14F-4D97-AF65-F5344CB8AC3E}">
        <p14:creationId xmlns:p14="http://schemas.microsoft.com/office/powerpoint/2010/main" val="1874979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518CDE-4597-D44B-66E1-63BD47853ACE}"/>
              </a:ext>
            </a:extLst>
          </p:cNvPr>
          <p:cNvSpPr>
            <a:spLocks noGrp="1"/>
          </p:cNvSpPr>
          <p:nvPr>
            <p:ph type="title"/>
          </p:nvPr>
        </p:nvSpPr>
        <p:spPr>
          <a:xfrm>
            <a:off x="838200" y="1748452"/>
            <a:ext cx="4857629" cy="3587786"/>
          </a:xfrm>
        </p:spPr>
        <p:txBody>
          <a:bodyPr>
            <a:normAutofit/>
          </a:bodyPr>
          <a:lstStyle/>
          <a:p>
            <a:pPr algn="ctr"/>
            <a:r>
              <a:rPr lang="en-US" dirty="0">
                <a:solidFill>
                  <a:schemeClr val="bg1"/>
                </a:solidFill>
              </a:rPr>
              <a:t>Solution description</a:t>
            </a:r>
          </a:p>
        </p:txBody>
      </p:sp>
      <p:grpSp>
        <p:nvGrpSpPr>
          <p:cNvPr id="12"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13" name="Freeform: Shape 12">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16"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8"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0"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21" name="Freeform: Shape 20">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grpSp>
        <p:nvGrpSpPr>
          <p:cNvPr id="191"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192" name="Freeform: Shape 191">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39C09A5B-AD5B-F7FC-3165-A14ED1CF1525}"/>
              </a:ext>
            </a:extLst>
          </p:cNvPr>
          <p:cNvSpPr>
            <a:spLocks noGrp="1"/>
          </p:cNvSpPr>
          <p:nvPr>
            <p:ph idx="1"/>
          </p:nvPr>
        </p:nvSpPr>
        <p:spPr>
          <a:xfrm>
            <a:off x="6477270" y="1081548"/>
            <a:ext cx="4974771" cy="4997160"/>
          </a:xfrm>
        </p:spPr>
        <p:txBody>
          <a:bodyPr vert="horz" lIns="91440" tIns="45720" rIns="91440" bIns="45720" rtlCol="0" anchor="t">
            <a:normAutofit/>
          </a:bodyPr>
          <a:lstStyle/>
          <a:p>
            <a:r>
              <a:rPr lang="en-US" sz="1800" dirty="0">
                <a:solidFill>
                  <a:schemeClr val="bg1"/>
                </a:solidFill>
              </a:rPr>
              <a:t>To alert the citizens about the recent alarming rates of pollutant concentration in our country, </a:t>
            </a:r>
            <a:r>
              <a:rPr lang="en-US" sz="1800" dirty="0" err="1">
                <a:solidFill>
                  <a:schemeClr val="bg1"/>
                </a:solidFill>
              </a:rPr>
              <a:t>AeroSpace</a:t>
            </a:r>
            <a:r>
              <a:rPr lang="en-US" sz="1800" dirty="0">
                <a:solidFill>
                  <a:schemeClr val="bg1"/>
                </a:solidFill>
              </a:rPr>
              <a:t> is a web-based platform designed to predict and analyze the Air Quality Index (AQI) across various cities and stations in India.</a:t>
            </a:r>
          </a:p>
          <a:p>
            <a:r>
              <a:rPr lang="en-US" sz="1800" dirty="0">
                <a:solidFill>
                  <a:schemeClr val="bg1"/>
                </a:solidFill>
              </a:rPr>
              <a:t>The platform integrates five machine learning models, including LSTM networks, to deliver real-time insights, forecasts, and air quality simulations.</a:t>
            </a:r>
          </a:p>
          <a:p>
            <a:r>
              <a:rPr lang="en-US" sz="1800" dirty="0">
                <a:solidFill>
                  <a:schemeClr val="bg1"/>
                </a:solidFill>
              </a:rPr>
              <a:t>With its intuitive web interface built on </a:t>
            </a:r>
            <a:r>
              <a:rPr lang="en-US" sz="1800" dirty="0" err="1">
                <a:solidFill>
                  <a:schemeClr val="bg1"/>
                </a:solidFill>
              </a:rPr>
              <a:t>NextJS</a:t>
            </a:r>
            <a:r>
              <a:rPr lang="en-US" sz="1800" dirty="0">
                <a:solidFill>
                  <a:schemeClr val="bg1"/>
                </a:solidFill>
              </a:rPr>
              <a:t> and Tailwind CSS, </a:t>
            </a:r>
            <a:r>
              <a:rPr lang="en-US" sz="1800" dirty="0" err="1">
                <a:solidFill>
                  <a:schemeClr val="bg1"/>
                </a:solidFill>
              </a:rPr>
              <a:t>AeroSpace</a:t>
            </a:r>
            <a:r>
              <a:rPr lang="en-US" sz="1800" dirty="0">
                <a:solidFill>
                  <a:schemeClr val="bg1"/>
                </a:solidFill>
              </a:rPr>
              <a:t> allows users to visualize air quality data, simulate environmental factors, and receive personalized recommendations, making complex data accessible and actionable for everyone.</a:t>
            </a:r>
          </a:p>
        </p:txBody>
      </p:sp>
    </p:spTree>
    <p:extLst>
      <p:ext uri="{BB962C8B-B14F-4D97-AF65-F5344CB8AC3E}">
        <p14:creationId xmlns:p14="http://schemas.microsoft.com/office/powerpoint/2010/main" val="2233228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518CDE-4597-D44B-66E1-63BD47853ACE}"/>
              </a:ext>
            </a:extLst>
          </p:cNvPr>
          <p:cNvSpPr>
            <a:spLocks noGrp="1"/>
          </p:cNvSpPr>
          <p:nvPr>
            <p:ph type="title"/>
          </p:nvPr>
        </p:nvSpPr>
        <p:spPr>
          <a:xfrm>
            <a:off x="838200" y="1748452"/>
            <a:ext cx="4857629" cy="3587786"/>
          </a:xfrm>
        </p:spPr>
        <p:txBody>
          <a:bodyPr>
            <a:normAutofit/>
          </a:bodyPr>
          <a:lstStyle/>
          <a:p>
            <a:pPr algn="ctr"/>
            <a:r>
              <a:rPr lang="en-US" sz="4400" dirty="0">
                <a:solidFill>
                  <a:schemeClr val="bg1"/>
                </a:solidFill>
              </a:rPr>
              <a:t>Technical Architecture</a:t>
            </a:r>
            <a:endParaRPr lang="en-US" dirty="0">
              <a:solidFill>
                <a:schemeClr val="bg1"/>
              </a:solidFill>
            </a:endParaRPr>
          </a:p>
        </p:txBody>
      </p:sp>
      <p:grpSp>
        <p:nvGrpSpPr>
          <p:cNvPr id="12"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13" name="Freeform: Shape 12">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16"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8"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0"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21" name="Freeform: Shape 20">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grpSp>
        <p:nvGrpSpPr>
          <p:cNvPr id="191"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192" name="Freeform: Shape 191">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39C09A5B-AD5B-F7FC-3165-A14ED1CF1525}"/>
              </a:ext>
            </a:extLst>
          </p:cNvPr>
          <p:cNvSpPr>
            <a:spLocks noGrp="1"/>
          </p:cNvSpPr>
          <p:nvPr>
            <p:ph idx="1"/>
          </p:nvPr>
        </p:nvSpPr>
        <p:spPr>
          <a:xfrm>
            <a:off x="6477270" y="1081548"/>
            <a:ext cx="4974771" cy="4997160"/>
          </a:xfrm>
        </p:spPr>
        <p:txBody>
          <a:bodyPr vert="horz" lIns="91440" tIns="45720" rIns="91440" bIns="45720" rtlCol="0" anchor="t">
            <a:normAutofit/>
          </a:bodyPr>
          <a:lstStyle/>
          <a:p>
            <a:r>
              <a:rPr lang="en-US" sz="1800" dirty="0">
                <a:solidFill>
                  <a:schemeClr val="bg1">
                    <a:alpha val="80000"/>
                  </a:schemeClr>
                </a:solidFill>
              </a:rPr>
              <a:t>Frontend: Built with </a:t>
            </a:r>
            <a:r>
              <a:rPr lang="en-US" sz="1800" dirty="0" err="1">
                <a:solidFill>
                  <a:schemeClr val="bg1">
                    <a:alpha val="80000"/>
                  </a:schemeClr>
                </a:solidFill>
              </a:rPr>
              <a:t>NextJS</a:t>
            </a:r>
            <a:r>
              <a:rPr lang="en-US" sz="1800" dirty="0">
                <a:solidFill>
                  <a:schemeClr val="bg1">
                    <a:alpha val="80000"/>
                  </a:schemeClr>
                </a:solidFill>
              </a:rPr>
              <a:t> and Tailwind CSS for a fast, responsive, and modern user experience.</a:t>
            </a:r>
          </a:p>
          <a:p>
            <a:r>
              <a:rPr lang="en-US" sz="1800" dirty="0">
                <a:solidFill>
                  <a:schemeClr val="bg1">
                    <a:alpha val="80000"/>
                  </a:schemeClr>
                </a:solidFill>
              </a:rPr>
              <a:t>Backend: Powered by Django for secure data processing and API management.</a:t>
            </a:r>
          </a:p>
          <a:p>
            <a:r>
              <a:rPr lang="en-US" sz="1800" dirty="0">
                <a:solidFill>
                  <a:schemeClr val="bg1">
                    <a:alpha val="80000"/>
                  </a:schemeClr>
                </a:solidFill>
              </a:rPr>
              <a:t>Machine Learning: Integrates five models (including LSTM) for time series AQI and pollutant level predictions.</a:t>
            </a:r>
          </a:p>
          <a:p>
            <a:r>
              <a:rPr lang="en-US" sz="1800" dirty="0">
                <a:solidFill>
                  <a:schemeClr val="bg1">
                    <a:alpha val="80000"/>
                  </a:schemeClr>
                </a:solidFill>
              </a:rPr>
              <a:t>Optimization: Utilizes Intel AI Analytics Toolkit and Intel Optimization for </a:t>
            </a:r>
            <a:r>
              <a:rPr lang="en-US" sz="1800" dirty="0" err="1">
                <a:solidFill>
                  <a:schemeClr val="bg1">
                    <a:alpha val="80000"/>
                  </a:schemeClr>
                </a:solidFill>
              </a:rPr>
              <a:t>PyTorch</a:t>
            </a:r>
            <a:r>
              <a:rPr lang="en-US" sz="1800" dirty="0">
                <a:solidFill>
                  <a:schemeClr val="bg1">
                    <a:alpha val="80000"/>
                  </a:schemeClr>
                </a:solidFill>
              </a:rPr>
              <a:t> for enhanced performance on Intel hardware.</a:t>
            </a:r>
          </a:p>
          <a:p>
            <a:r>
              <a:rPr lang="en-US" sz="1800" dirty="0">
                <a:solidFill>
                  <a:schemeClr val="bg1">
                    <a:alpha val="80000"/>
                  </a:schemeClr>
                </a:solidFill>
              </a:rPr>
              <a:t>Real-Time Data: Aggregates AQI and weather data for comprehensive analyses and interactive visualizations.</a:t>
            </a:r>
          </a:p>
        </p:txBody>
      </p:sp>
    </p:spTree>
    <p:extLst>
      <p:ext uri="{BB962C8B-B14F-4D97-AF65-F5344CB8AC3E}">
        <p14:creationId xmlns:p14="http://schemas.microsoft.com/office/powerpoint/2010/main" val="3489363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38127B-9D62-559A-A46E-803FF7C18798}"/>
              </a:ext>
            </a:extLst>
          </p:cNvPr>
          <p:cNvSpPr>
            <a:spLocks noGrp="1"/>
          </p:cNvSpPr>
          <p:nvPr>
            <p:ph type="title"/>
          </p:nvPr>
        </p:nvSpPr>
        <p:spPr>
          <a:xfrm>
            <a:off x="4005917" y="1593035"/>
            <a:ext cx="4325015" cy="757319"/>
          </a:xfrm>
        </p:spPr>
        <p:txBody>
          <a:bodyPr anchor="t">
            <a:normAutofit/>
          </a:bodyPr>
          <a:lstStyle/>
          <a:p>
            <a:pPr algn="ctr"/>
            <a:r>
              <a:rPr lang="en-US" kern="1200" dirty="0">
                <a:solidFill>
                  <a:srgbClr val="FFFFFF"/>
                </a:solidFill>
                <a:effectLst/>
                <a:latin typeface="Aptos Display" panose="020B0004020202020204" pitchFamily="34" charset="0"/>
                <a:ea typeface="+mj-ea"/>
                <a:cs typeface="+mj-cs"/>
              </a:rPr>
              <a:t>Methodology</a:t>
            </a:r>
            <a:endParaRPr lang="en-US" dirty="0"/>
          </a:p>
        </p:txBody>
      </p:sp>
      <p:grpSp>
        <p:nvGrpSpPr>
          <p:cNvPr id="10" name="Group 9">
            <a:extLst>
              <a:ext uri="{FF2B5EF4-FFF2-40B4-BE49-F238E27FC236}">
                <a16:creationId xmlns:a16="http://schemas.microsoft.com/office/drawing/2014/main" id="{4728F330-19FB-4D39-BD0F-53032ABFEB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79015" y="0"/>
            <a:ext cx="712985" cy="6858000"/>
            <a:chOff x="11479015" y="0"/>
            <a:chExt cx="712985" cy="6858000"/>
          </a:xfrm>
          <a:effectLst>
            <a:outerShdw blurRad="381000" dist="152400" dir="10800000" algn="ctr" rotWithShape="0">
              <a:schemeClr val="bg1">
                <a:alpha val="10000"/>
              </a:schemeClr>
            </a:outerShdw>
          </a:effectLst>
        </p:grpSpPr>
        <p:sp>
          <p:nvSpPr>
            <p:cNvPr id="11" name="Freeform: Shape 10">
              <a:extLst>
                <a:ext uri="{FF2B5EF4-FFF2-40B4-BE49-F238E27FC236}">
                  <a16:creationId xmlns:a16="http://schemas.microsoft.com/office/drawing/2014/main" id="{30220D63-6F38-42F9-8AAD-3B1363A4FA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8" y="0"/>
              <a:ext cx="712982" cy="6858000"/>
            </a:xfrm>
            <a:custGeom>
              <a:avLst/>
              <a:gdLst>
                <a:gd name="connsiteX0" fmla="*/ 280560 w 712982"/>
                <a:gd name="connsiteY0" fmla="*/ 0 h 6858000"/>
                <a:gd name="connsiteX1" fmla="*/ 712982 w 712982"/>
                <a:gd name="connsiteY1" fmla="*/ 0 h 6858000"/>
                <a:gd name="connsiteX2" fmla="*/ 712982 w 712982"/>
                <a:gd name="connsiteY2" fmla="*/ 6858000 h 6858000"/>
                <a:gd name="connsiteX3" fmla="*/ 372527 w 712982"/>
                <a:gd name="connsiteY3" fmla="*/ 6858000 h 6858000"/>
                <a:gd name="connsiteX4" fmla="*/ 372901 w 712982"/>
                <a:gd name="connsiteY4" fmla="*/ 6835810 h 6858000"/>
                <a:gd name="connsiteX5" fmla="*/ 363017 w 712982"/>
                <a:gd name="connsiteY5" fmla="*/ 6518145 h 6858000"/>
                <a:gd name="connsiteX6" fmla="*/ 310498 w 712982"/>
                <a:gd name="connsiteY6" fmla="*/ 6393936 h 6858000"/>
                <a:gd name="connsiteX7" fmla="*/ 305420 w 712982"/>
                <a:gd name="connsiteY7" fmla="*/ 6355564 h 6858000"/>
                <a:gd name="connsiteX8" fmla="*/ 311030 w 712982"/>
                <a:gd name="connsiteY8" fmla="*/ 6267729 h 6858000"/>
                <a:gd name="connsiteX9" fmla="*/ 281440 w 712982"/>
                <a:gd name="connsiteY9" fmla="*/ 6090959 h 6858000"/>
                <a:gd name="connsiteX10" fmla="*/ 258928 w 712982"/>
                <a:gd name="connsiteY10" fmla="*/ 6026981 h 6858000"/>
                <a:gd name="connsiteX11" fmla="*/ 245105 w 712982"/>
                <a:gd name="connsiteY11" fmla="*/ 5991615 h 6858000"/>
                <a:gd name="connsiteX12" fmla="*/ 197441 w 712982"/>
                <a:gd name="connsiteY12" fmla="*/ 5807458 h 6858000"/>
                <a:gd name="connsiteX13" fmla="*/ 159115 w 712982"/>
                <a:gd name="connsiteY13" fmla="*/ 5727356 h 6858000"/>
                <a:gd name="connsiteX14" fmla="*/ 152306 w 712982"/>
                <a:gd name="connsiteY14" fmla="*/ 5705270 h 6858000"/>
                <a:gd name="connsiteX15" fmla="*/ 150939 w 712982"/>
                <a:gd name="connsiteY15" fmla="*/ 5580441 h 6858000"/>
                <a:gd name="connsiteX16" fmla="*/ 187956 w 712982"/>
                <a:gd name="connsiteY16" fmla="*/ 5482729 h 6858000"/>
                <a:gd name="connsiteX17" fmla="*/ 201902 w 712982"/>
                <a:gd name="connsiteY17" fmla="*/ 5463053 h 6858000"/>
                <a:gd name="connsiteX18" fmla="*/ 168174 w 712982"/>
                <a:gd name="connsiteY18" fmla="*/ 5205662 h 6858000"/>
                <a:gd name="connsiteX19" fmla="*/ 157186 w 712982"/>
                <a:gd name="connsiteY19" fmla="*/ 5166766 h 6858000"/>
                <a:gd name="connsiteX20" fmla="*/ 163999 w 712982"/>
                <a:gd name="connsiteY20" fmla="*/ 4972256 h 6858000"/>
                <a:gd name="connsiteX21" fmla="*/ 163388 w 712982"/>
                <a:gd name="connsiteY21" fmla="*/ 4915833 h 6858000"/>
                <a:gd name="connsiteX22" fmla="*/ 166361 w 712982"/>
                <a:gd name="connsiteY22" fmla="*/ 4712964 h 6858000"/>
                <a:gd name="connsiteX23" fmla="*/ 140122 w 712982"/>
                <a:gd name="connsiteY23" fmla="*/ 4687152 h 6858000"/>
                <a:gd name="connsiteX24" fmla="*/ 73058 w 712982"/>
                <a:gd name="connsiteY24" fmla="*/ 4611951 h 6858000"/>
                <a:gd name="connsiteX25" fmla="*/ 3979 w 712982"/>
                <a:gd name="connsiteY25" fmla="*/ 4456771 h 6858000"/>
                <a:gd name="connsiteX26" fmla="*/ 2091 w 712982"/>
                <a:gd name="connsiteY26" fmla="*/ 4412781 h 6858000"/>
                <a:gd name="connsiteX27" fmla="*/ 75905 w 712982"/>
                <a:gd name="connsiteY27" fmla="*/ 4292897 h 6858000"/>
                <a:gd name="connsiteX28" fmla="*/ 104434 w 712982"/>
                <a:gd name="connsiteY28" fmla="*/ 4235333 h 6858000"/>
                <a:gd name="connsiteX29" fmla="*/ 151065 w 712982"/>
                <a:gd name="connsiteY29" fmla="*/ 4075686 h 6858000"/>
                <a:gd name="connsiteX30" fmla="*/ 161243 w 712982"/>
                <a:gd name="connsiteY30" fmla="*/ 4061695 h 6858000"/>
                <a:gd name="connsiteX31" fmla="*/ 286285 w 712982"/>
                <a:gd name="connsiteY31" fmla="*/ 3933862 h 6858000"/>
                <a:gd name="connsiteX32" fmla="*/ 306926 w 712982"/>
                <a:gd name="connsiteY32" fmla="*/ 3905847 h 6858000"/>
                <a:gd name="connsiteX33" fmla="*/ 340015 w 712982"/>
                <a:gd name="connsiteY33" fmla="*/ 3871199 h 6858000"/>
                <a:gd name="connsiteX34" fmla="*/ 400111 w 712982"/>
                <a:gd name="connsiteY34" fmla="*/ 3767743 h 6858000"/>
                <a:gd name="connsiteX35" fmla="*/ 409694 w 712982"/>
                <a:gd name="connsiteY35" fmla="*/ 3646690 h 6858000"/>
                <a:gd name="connsiteX36" fmla="*/ 428447 w 712982"/>
                <a:gd name="connsiteY36" fmla="*/ 3499752 h 6858000"/>
                <a:gd name="connsiteX37" fmla="*/ 445033 w 712982"/>
                <a:gd name="connsiteY37" fmla="*/ 3437349 h 6858000"/>
                <a:gd name="connsiteX38" fmla="*/ 471431 w 712982"/>
                <a:gd name="connsiteY38" fmla="*/ 3272018 h 6858000"/>
                <a:gd name="connsiteX39" fmla="*/ 495919 w 712982"/>
                <a:gd name="connsiteY39" fmla="*/ 3153432 h 6858000"/>
                <a:gd name="connsiteX40" fmla="*/ 499541 w 712982"/>
                <a:gd name="connsiteY40" fmla="*/ 2985907 h 6858000"/>
                <a:gd name="connsiteX41" fmla="*/ 491640 w 712982"/>
                <a:gd name="connsiteY41" fmla="*/ 2905697 h 6858000"/>
                <a:gd name="connsiteX42" fmla="*/ 586592 w 712982"/>
                <a:gd name="connsiteY42" fmla="*/ 2746325 h 6858000"/>
                <a:gd name="connsiteX43" fmla="*/ 647211 w 712982"/>
                <a:gd name="connsiteY43" fmla="*/ 2620857 h 6858000"/>
                <a:gd name="connsiteX44" fmla="*/ 598120 w 712982"/>
                <a:gd name="connsiteY44" fmla="*/ 2501248 h 6858000"/>
                <a:gd name="connsiteX45" fmla="*/ 560897 w 712982"/>
                <a:gd name="connsiteY45" fmla="*/ 2471368 h 6858000"/>
                <a:gd name="connsiteX46" fmla="*/ 506928 w 712982"/>
                <a:gd name="connsiteY46" fmla="*/ 2272389 h 6858000"/>
                <a:gd name="connsiteX47" fmla="*/ 474122 w 712982"/>
                <a:gd name="connsiteY47" fmla="*/ 1983284 h 6858000"/>
                <a:gd name="connsiteX48" fmla="*/ 349180 w 712982"/>
                <a:gd name="connsiteY48" fmla="*/ 1510207 h 6858000"/>
                <a:gd name="connsiteX49" fmla="*/ 306451 w 712982"/>
                <a:gd name="connsiteY49" fmla="*/ 1430003 h 6858000"/>
                <a:gd name="connsiteX50" fmla="*/ 287747 w 712982"/>
                <a:gd name="connsiteY50" fmla="*/ 1336633 h 6858000"/>
                <a:gd name="connsiteX51" fmla="*/ 304326 w 712982"/>
                <a:gd name="connsiteY51" fmla="*/ 1298229 h 6858000"/>
                <a:gd name="connsiteX52" fmla="*/ 317671 w 712982"/>
                <a:gd name="connsiteY52" fmla="*/ 1136667 h 6858000"/>
                <a:gd name="connsiteX53" fmla="*/ 314959 w 712982"/>
                <a:gd name="connsiteY53" fmla="*/ 1106522 h 6858000"/>
                <a:gd name="connsiteX54" fmla="*/ 290675 w 712982"/>
                <a:gd name="connsiteY54" fmla="*/ 1004980 h 6858000"/>
                <a:gd name="connsiteX55" fmla="*/ 272712 w 712982"/>
                <a:gd name="connsiteY55" fmla="*/ 910357 h 6858000"/>
                <a:gd name="connsiteX56" fmla="*/ 270963 w 712982"/>
                <a:gd name="connsiteY56" fmla="*/ 667028 h 6858000"/>
                <a:gd name="connsiteX57" fmla="*/ 244986 w 712982"/>
                <a:gd name="connsiteY57" fmla="*/ 483131 h 6858000"/>
                <a:gd name="connsiteX58" fmla="*/ 241465 w 712982"/>
                <a:gd name="connsiteY58" fmla="*/ 397465 h 6858000"/>
                <a:gd name="connsiteX59" fmla="*/ 244890 w 712982"/>
                <a:gd name="connsiteY59" fmla="*/ 348507 h 6858000"/>
                <a:gd name="connsiteX60" fmla="*/ 293439 w 712982"/>
                <a:gd name="connsiteY60" fmla="*/ 233141 h 6858000"/>
                <a:gd name="connsiteX61" fmla="*/ 300513 w 712982"/>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2" h="6858000">
                  <a:moveTo>
                    <a:pt x="280560" y="0"/>
                  </a:moveTo>
                  <a:lnTo>
                    <a:pt x="712982" y="0"/>
                  </a:lnTo>
                  <a:lnTo>
                    <a:pt x="712982"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97B054CB-4DA3-4EDD-B196-A5DDD1E4E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5" y="0"/>
              <a:ext cx="712985" cy="6858000"/>
            </a:xfrm>
            <a:custGeom>
              <a:avLst/>
              <a:gdLst>
                <a:gd name="connsiteX0" fmla="*/ 280560 w 712985"/>
                <a:gd name="connsiteY0" fmla="*/ 0 h 6858000"/>
                <a:gd name="connsiteX1" fmla="*/ 712985 w 712985"/>
                <a:gd name="connsiteY1" fmla="*/ 0 h 6858000"/>
                <a:gd name="connsiteX2" fmla="*/ 712985 w 712985"/>
                <a:gd name="connsiteY2" fmla="*/ 6858000 h 6858000"/>
                <a:gd name="connsiteX3" fmla="*/ 372527 w 712985"/>
                <a:gd name="connsiteY3" fmla="*/ 6858000 h 6858000"/>
                <a:gd name="connsiteX4" fmla="*/ 372901 w 712985"/>
                <a:gd name="connsiteY4" fmla="*/ 6835810 h 6858000"/>
                <a:gd name="connsiteX5" fmla="*/ 363017 w 712985"/>
                <a:gd name="connsiteY5" fmla="*/ 6518145 h 6858000"/>
                <a:gd name="connsiteX6" fmla="*/ 310498 w 712985"/>
                <a:gd name="connsiteY6" fmla="*/ 6393936 h 6858000"/>
                <a:gd name="connsiteX7" fmla="*/ 305420 w 712985"/>
                <a:gd name="connsiteY7" fmla="*/ 6355564 h 6858000"/>
                <a:gd name="connsiteX8" fmla="*/ 311030 w 712985"/>
                <a:gd name="connsiteY8" fmla="*/ 6267729 h 6858000"/>
                <a:gd name="connsiteX9" fmla="*/ 281440 w 712985"/>
                <a:gd name="connsiteY9" fmla="*/ 6090959 h 6858000"/>
                <a:gd name="connsiteX10" fmla="*/ 258928 w 712985"/>
                <a:gd name="connsiteY10" fmla="*/ 6026981 h 6858000"/>
                <a:gd name="connsiteX11" fmla="*/ 245105 w 712985"/>
                <a:gd name="connsiteY11" fmla="*/ 5991615 h 6858000"/>
                <a:gd name="connsiteX12" fmla="*/ 197441 w 712985"/>
                <a:gd name="connsiteY12" fmla="*/ 5807458 h 6858000"/>
                <a:gd name="connsiteX13" fmla="*/ 159115 w 712985"/>
                <a:gd name="connsiteY13" fmla="*/ 5727356 h 6858000"/>
                <a:gd name="connsiteX14" fmla="*/ 152306 w 712985"/>
                <a:gd name="connsiteY14" fmla="*/ 5705270 h 6858000"/>
                <a:gd name="connsiteX15" fmla="*/ 150939 w 712985"/>
                <a:gd name="connsiteY15" fmla="*/ 5580441 h 6858000"/>
                <a:gd name="connsiteX16" fmla="*/ 187956 w 712985"/>
                <a:gd name="connsiteY16" fmla="*/ 5482729 h 6858000"/>
                <a:gd name="connsiteX17" fmla="*/ 201902 w 712985"/>
                <a:gd name="connsiteY17" fmla="*/ 5463053 h 6858000"/>
                <a:gd name="connsiteX18" fmla="*/ 168174 w 712985"/>
                <a:gd name="connsiteY18" fmla="*/ 5205662 h 6858000"/>
                <a:gd name="connsiteX19" fmla="*/ 157186 w 712985"/>
                <a:gd name="connsiteY19" fmla="*/ 5166766 h 6858000"/>
                <a:gd name="connsiteX20" fmla="*/ 163999 w 712985"/>
                <a:gd name="connsiteY20" fmla="*/ 4972256 h 6858000"/>
                <a:gd name="connsiteX21" fmla="*/ 163388 w 712985"/>
                <a:gd name="connsiteY21" fmla="*/ 4915833 h 6858000"/>
                <a:gd name="connsiteX22" fmla="*/ 166361 w 712985"/>
                <a:gd name="connsiteY22" fmla="*/ 4712964 h 6858000"/>
                <a:gd name="connsiteX23" fmla="*/ 140122 w 712985"/>
                <a:gd name="connsiteY23" fmla="*/ 4687152 h 6858000"/>
                <a:gd name="connsiteX24" fmla="*/ 73058 w 712985"/>
                <a:gd name="connsiteY24" fmla="*/ 4611951 h 6858000"/>
                <a:gd name="connsiteX25" fmla="*/ 3979 w 712985"/>
                <a:gd name="connsiteY25" fmla="*/ 4456771 h 6858000"/>
                <a:gd name="connsiteX26" fmla="*/ 2091 w 712985"/>
                <a:gd name="connsiteY26" fmla="*/ 4412781 h 6858000"/>
                <a:gd name="connsiteX27" fmla="*/ 75905 w 712985"/>
                <a:gd name="connsiteY27" fmla="*/ 4292897 h 6858000"/>
                <a:gd name="connsiteX28" fmla="*/ 104434 w 712985"/>
                <a:gd name="connsiteY28" fmla="*/ 4235333 h 6858000"/>
                <a:gd name="connsiteX29" fmla="*/ 151065 w 712985"/>
                <a:gd name="connsiteY29" fmla="*/ 4075686 h 6858000"/>
                <a:gd name="connsiteX30" fmla="*/ 161243 w 712985"/>
                <a:gd name="connsiteY30" fmla="*/ 4061695 h 6858000"/>
                <a:gd name="connsiteX31" fmla="*/ 286285 w 712985"/>
                <a:gd name="connsiteY31" fmla="*/ 3933862 h 6858000"/>
                <a:gd name="connsiteX32" fmla="*/ 306926 w 712985"/>
                <a:gd name="connsiteY32" fmla="*/ 3905847 h 6858000"/>
                <a:gd name="connsiteX33" fmla="*/ 340015 w 712985"/>
                <a:gd name="connsiteY33" fmla="*/ 3871199 h 6858000"/>
                <a:gd name="connsiteX34" fmla="*/ 400111 w 712985"/>
                <a:gd name="connsiteY34" fmla="*/ 3767743 h 6858000"/>
                <a:gd name="connsiteX35" fmla="*/ 409694 w 712985"/>
                <a:gd name="connsiteY35" fmla="*/ 3646690 h 6858000"/>
                <a:gd name="connsiteX36" fmla="*/ 428447 w 712985"/>
                <a:gd name="connsiteY36" fmla="*/ 3499752 h 6858000"/>
                <a:gd name="connsiteX37" fmla="*/ 445033 w 712985"/>
                <a:gd name="connsiteY37" fmla="*/ 3437349 h 6858000"/>
                <a:gd name="connsiteX38" fmla="*/ 471431 w 712985"/>
                <a:gd name="connsiteY38" fmla="*/ 3272018 h 6858000"/>
                <a:gd name="connsiteX39" fmla="*/ 495919 w 712985"/>
                <a:gd name="connsiteY39" fmla="*/ 3153432 h 6858000"/>
                <a:gd name="connsiteX40" fmla="*/ 499541 w 712985"/>
                <a:gd name="connsiteY40" fmla="*/ 2985907 h 6858000"/>
                <a:gd name="connsiteX41" fmla="*/ 491640 w 712985"/>
                <a:gd name="connsiteY41" fmla="*/ 2905697 h 6858000"/>
                <a:gd name="connsiteX42" fmla="*/ 586592 w 712985"/>
                <a:gd name="connsiteY42" fmla="*/ 2746325 h 6858000"/>
                <a:gd name="connsiteX43" fmla="*/ 647211 w 712985"/>
                <a:gd name="connsiteY43" fmla="*/ 2620857 h 6858000"/>
                <a:gd name="connsiteX44" fmla="*/ 598120 w 712985"/>
                <a:gd name="connsiteY44" fmla="*/ 2501248 h 6858000"/>
                <a:gd name="connsiteX45" fmla="*/ 560897 w 712985"/>
                <a:gd name="connsiteY45" fmla="*/ 2471368 h 6858000"/>
                <a:gd name="connsiteX46" fmla="*/ 506928 w 712985"/>
                <a:gd name="connsiteY46" fmla="*/ 2272389 h 6858000"/>
                <a:gd name="connsiteX47" fmla="*/ 474122 w 712985"/>
                <a:gd name="connsiteY47" fmla="*/ 1983284 h 6858000"/>
                <a:gd name="connsiteX48" fmla="*/ 349180 w 712985"/>
                <a:gd name="connsiteY48" fmla="*/ 1510207 h 6858000"/>
                <a:gd name="connsiteX49" fmla="*/ 306451 w 712985"/>
                <a:gd name="connsiteY49" fmla="*/ 1430003 h 6858000"/>
                <a:gd name="connsiteX50" fmla="*/ 287747 w 712985"/>
                <a:gd name="connsiteY50" fmla="*/ 1336633 h 6858000"/>
                <a:gd name="connsiteX51" fmla="*/ 304326 w 712985"/>
                <a:gd name="connsiteY51" fmla="*/ 1298229 h 6858000"/>
                <a:gd name="connsiteX52" fmla="*/ 317671 w 712985"/>
                <a:gd name="connsiteY52" fmla="*/ 1136667 h 6858000"/>
                <a:gd name="connsiteX53" fmla="*/ 314959 w 712985"/>
                <a:gd name="connsiteY53" fmla="*/ 1106522 h 6858000"/>
                <a:gd name="connsiteX54" fmla="*/ 290675 w 712985"/>
                <a:gd name="connsiteY54" fmla="*/ 1004980 h 6858000"/>
                <a:gd name="connsiteX55" fmla="*/ 272712 w 712985"/>
                <a:gd name="connsiteY55" fmla="*/ 910357 h 6858000"/>
                <a:gd name="connsiteX56" fmla="*/ 270963 w 712985"/>
                <a:gd name="connsiteY56" fmla="*/ 667028 h 6858000"/>
                <a:gd name="connsiteX57" fmla="*/ 244986 w 712985"/>
                <a:gd name="connsiteY57" fmla="*/ 483131 h 6858000"/>
                <a:gd name="connsiteX58" fmla="*/ 241465 w 712985"/>
                <a:gd name="connsiteY58" fmla="*/ 397465 h 6858000"/>
                <a:gd name="connsiteX59" fmla="*/ 244890 w 712985"/>
                <a:gd name="connsiteY59" fmla="*/ 348507 h 6858000"/>
                <a:gd name="connsiteX60" fmla="*/ 293439 w 712985"/>
                <a:gd name="connsiteY60" fmla="*/ 233141 h 6858000"/>
                <a:gd name="connsiteX61" fmla="*/ 300513 w 712985"/>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5" h="6858000">
                  <a:moveTo>
                    <a:pt x="280560" y="0"/>
                  </a:moveTo>
                  <a:lnTo>
                    <a:pt x="712985" y="0"/>
                  </a:lnTo>
                  <a:lnTo>
                    <a:pt x="712985"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7" name="Content Placeholder 6" descr="A screen shot of a computer&#10;&#10;Description automatically generated">
            <a:extLst>
              <a:ext uri="{FF2B5EF4-FFF2-40B4-BE49-F238E27FC236}">
                <a16:creationId xmlns:a16="http://schemas.microsoft.com/office/drawing/2014/main" id="{BFD7D151-FBC1-C4E4-145B-222624C4A8D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82953" y="2790629"/>
            <a:ext cx="10996062" cy="1964251"/>
          </a:xfrm>
        </p:spPr>
      </p:pic>
    </p:spTree>
    <p:extLst>
      <p:ext uri="{BB962C8B-B14F-4D97-AF65-F5344CB8AC3E}">
        <p14:creationId xmlns:p14="http://schemas.microsoft.com/office/powerpoint/2010/main" val="2764754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moke from a factory">
            <a:extLst>
              <a:ext uri="{FF2B5EF4-FFF2-40B4-BE49-F238E27FC236}">
                <a16:creationId xmlns:a16="http://schemas.microsoft.com/office/drawing/2014/main" id="{52B4B254-2D16-A135-B834-DF484D4B60A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Lst>
          </a:blip>
          <a:srcRect t="9090" r="23418" b="8"/>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F896DF-5EA1-A1F2-6E74-8C67AEDC41A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solidFill>
                  <a:schemeClr val="bg1"/>
                </a:solidFill>
              </a:rPr>
              <a:t>Social economic and ecological impact</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7DAE7450-2C6C-1D44-A030-0942D2C86E02}"/>
              </a:ext>
            </a:extLst>
          </p:cNvPr>
          <p:cNvSpPr txBox="1"/>
          <p:nvPr/>
        </p:nvSpPr>
        <p:spPr>
          <a:xfrm>
            <a:off x="5542252" y="1216431"/>
            <a:ext cx="5755013" cy="3970318"/>
          </a:xfrm>
          <a:prstGeom prst="rect">
            <a:avLst/>
          </a:prstGeom>
          <a:noFill/>
        </p:spPr>
        <p:txBody>
          <a:bodyPr wrap="square">
            <a:spAutoFit/>
          </a:bodyPr>
          <a:lstStyle/>
          <a:p>
            <a:r>
              <a:rPr lang="en-US" dirty="0">
                <a:solidFill>
                  <a:schemeClr val="bg1"/>
                </a:solidFill>
              </a:rPr>
              <a:t>Empowering Communities: </a:t>
            </a:r>
            <a:r>
              <a:rPr lang="en-US" dirty="0" err="1">
                <a:solidFill>
                  <a:schemeClr val="bg1"/>
                </a:solidFill>
              </a:rPr>
              <a:t>AeroSpace</a:t>
            </a:r>
            <a:r>
              <a:rPr lang="en-US" dirty="0">
                <a:solidFill>
                  <a:schemeClr val="bg1"/>
                </a:solidFill>
              </a:rPr>
              <a:t> transforms air quality data into actionable insights, empowering residents to make informed choices that protect their health and foster community well-being.</a:t>
            </a:r>
          </a:p>
          <a:p>
            <a:endParaRPr lang="en-US" dirty="0">
              <a:solidFill>
                <a:schemeClr val="bg1"/>
              </a:solidFill>
            </a:endParaRPr>
          </a:p>
          <a:p>
            <a:r>
              <a:rPr lang="en-US" dirty="0">
                <a:solidFill>
                  <a:schemeClr val="bg1"/>
                </a:solidFill>
              </a:rPr>
              <a:t>Catalyst for Change: By raising awareness and providing personalized recommendations, </a:t>
            </a:r>
            <a:r>
              <a:rPr lang="en-US" dirty="0" err="1">
                <a:solidFill>
                  <a:schemeClr val="bg1"/>
                </a:solidFill>
              </a:rPr>
              <a:t>AeroSpace</a:t>
            </a:r>
            <a:r>
              <a:rPr lang="en-US" dirty="0">
                <a:solidFill>
                  <a:schemeClr val="bg1"/>
                </a:solidFill>
              </a:rPr>
              <a:t> inspires proactive measures against pollution, driving collective action towards cleaner air and a healthier environment.</a:t>
            </a:r>
          </a:p>
          <a:p>
            <a:endParaRPr lang="en-US" dirty="0">
              <a:solidFill>
                <a:schemeClr val="bg1"/>
              </a:solidFill>
            </a:endParaRPr>
          </a:p>
          <a:p>
            <a:r>
              <a:rPr lang="en-US" dirty="0">
                <a:solidFill>
                  <a:schemeClr val="bg1"/>
                </a:solidFill>
              </a:rPr>
              <a:t>Sustainable Urban Future: The platform supports eco-friendly policies and practices, contributing to sustainable urban development and ensuring a resilient future for cities and their inhabitants.</a:t>
            </a:r>
            <a:endParaRPr lang="en-IN" dirty="0">
              <a:solidFill>
                <a:schemeClr val="bg1"/>
              </a:solidFill>
            </a:endParaRPr>
          </a:p>
        </p:txBody>
      </p:sp>
    </p:spTree>
    <p:extLst>
      <p:ext uri="{BB962C8B-B14F-4D97-AF65-F5344CB8AC3E}">
        <p14:creationId xmlns:p14="http://schemas.microsoft.com/office/powerpoint/2010/main" val="41520302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Hexagon wall decor">
            <a:extLst>
              <a:ext uri="{FF2B5EF4-FFF2-40B4-BE49-F238E27FC236}">
                <a16:creationId xmlns:a16="http://schemas.microsoft.com/office/drawing/2014/main" id="{79A0198D-250E-E475-182E-38F8B0B12BD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a14:imgEffect>
                  </a14:imgLayer>
                </a14:imgProps>
              </a:ext>
            </a:extLst>
          </a:blip>
          <a:srcRect r="23418" b="9098"/>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4F4EFD-5B83-CD34-CE36-4D6B9AD678BF}"/>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solidFill>
                  <a:schemeClr val="bg1"/>
                </a:solidFill>
              </a:rPr>
              <a:t>Integration with existing ecosystem</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3E801291-E96B-5947-DB55-7D281F7D5752}"/>
              </a:ext>
            </a:extLst>
          </p:cNvPr>
          <p:cNvSpPr txBox="1"/>
          <p:nvPr/>
        </p:nvSpPr>
        <p:spPr>
          <a:xfrm>
            <a:off x="5581580" y="1367641"/>
            <a:ext cx="6096000" cy="4247317"/>
          </a:xfrm>
          <a:prstGeom prst="rect">
            <a:avLst/>
          </a:prstGeom>
          <a:noFill/>
        </p:spPr>
        <p:txBody>
          <a:bodyPr wrap="square">
            <a:spAutoFit/>
          </a:bodyPr>
          <a:lstStyle/>
          <a:p>
            <a:r>
              <a:rPr lang="en-US" dirty="0">
                <a:solidFill>
                  <a:schemeClr val="bg1"/>
                </a:solidFill>
              </a:rPr>
              <a:t>Seamless Collaboration: </a:t>
            </a:r>
            <a:r>
              <a:rPr lang="en-US" dirty="0" err="1">
                <a:solidFill>
                  <a:schemeClr val="bg1"/>
                </a:solidFill>
              </a:rPr>
              <a:t>AeroSpace</a:t>
            </a:r>
            <a:r>
              <a:rPr lang="en-US" dirty="0">
                <a:solidFill>
                  <a:schemeClr val="bg1"/>
                </a:solidFill>
              </a:rPr>
              <a:t> bridges the gap between existing environmental monitoring systems and the community, uniting stakeholders in a collective mission to combat air pollution and protect public health.</a:t>
            </a:r>
          </a:p>
          <a:p>
            <a:endParaRPr lang="en-US" dirty="0">
              <a:solidFill>
                <a:schemeClr val="bg1"/>
              </a:solidFill>
            </a:endParaRPr>
          </a:p>
          <a:p>
            <a:r>
              <a:rPr lang="en-US" dirty="0">
                <a:solidFill>
                  <a:schemeClr val="bg1"/>
                </a:solidFill>
              </a:rPr>
              <a:t>Empowering Decision-Makers: By providing real-time AQI data and actionable insights, </a:t>
            </a:r>
            <a:r>
              <a:rPr lang="en-US" dirty="0" err="1">
                <a:solidFill>
                  <a:schemeClr val="bg1"/>
                </a:solidFill>
              </a:rPr>
              <a:t>AeroSpace</a:t>
            </a:r>
            <a:r>
              <a:rPr lang="en-US" dirty="0">
                <a:solidFill>
                  <a:schemeClr val="bg1"/>
                </a:solidFill>
              </a:rPr>
              <a:t> equips policymakers and city planners with the tools they need to implement effective air quality management strategies that prioritize the well-being of their citizens.</a:t>
            </a:r>
          </a:p>
          <a:p>
            <a:endParaRPr lang="en-US" dirty="0">
              <a:solidFill>
                <a:schemeClr val="bg1"/>
              </a:solidFill>
            </a:endParaRPr>
          </a:p>
          <a:p>
            <a:r>
              <a:rPr lang="en-US" dirty="0">
                <a:solidFill>
                  <a:schemeClr val="bg1"/>
                </a:solidFill>
              </a:rPr>
              <a:t>A Unified Front: Together with local governments, NGOs, and communities, </a:t>
            </a:r>
            <a:r>
              <a:rPr lang="en-US" dirty="0" err="1">
                <a:solidFill>
                  <a:schemeClr val="bg1"/>
                </a:solidFill>
              </a:rPr>
              <a:t>AeroSpace</a:t>
            </a:r>
            <a:r>
              <a:rPr lang="en-US" dirty="0">
                <a:solidFill>
                  <a:schemeClr val="bg1"/>
                </a:solidFill>
              </a:rPr>
              <a:t> fosters a holistic approach to urban air quality, transforming data into decisive action and ensuring a cleaner, healthier future for all.</a:t>
            </a:r>
            <a:endParaRPr lang="en-IN" dirty="0">
              <a:solidFill>
                <a:schemeClr val="bg1"/>
              </a:solidFill>
            </a:endParaRPr>
          </a:p>
        </p:txBody>
      </p:sp>
    </p:spTree>
    <p:extLst>
      <p:ext uri="{BB962C8B-B14F-4D97-AF65-F5344CB8AC3E}">
        <p14:creationId xmlns:p14="http://schemas.microsoft.com/office/powerpoint/2010/main" val="525424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Is “Ubernet” Threatening the Internet and Open Standards? | OpenStand">
            <a:extLst>
              <a:ext uri="{FF2B5EF4-FFF2-40B4-BE49-F238E27FC236}">
                <a16:creationId xmlns:a16="http://schemas.microsoft.com/office/drawing/2014/main" id="{5B4BAAC7-8A34-237D-0331-8E5CC8161AEA}"/>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a14:imgEffect>
                  </a14:imgLayer>
                </a14:imgProps>
              </a:ext>
            </a:extLst>
          </a:blip>
          <a:srcRect t="11346"/>
          <a:stretch/>
        </p:blipFill>
        <p:spPr>
          <a:xfrm>
            <a:off x="1" y="10"/>
            <a:ext cx="9669642"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F49908-2B94-4402-CFF7-E15A7A1857CE}"/>
              </a:ext>
            </a:extLst>
          </p:cNvPr>
          <p:cNvSpPr>
            <a:spLocks noGrp="1"/>
          </p:cNvSpPr>
          <p:nvPr>
            <p:ph type="title"/>
          </p:nvPr>
        </p:nvSpPr>
        <p:spPr>
          <a:xfrm>
            <a:off x="7531610" y="365125"/>
            <a:ext cx="3822189" cy="1899912"/>
          </a:xfrm>
        </p:spPr>
        <p:txBody>
          <a:bodyPr>
            <a:normAutofit/>
          </a:bodyPr>
          <a:lstStyle/>
          <a:p>
            <a:r>
              <a:rPr lang="en-US" sz="4000" dirty="0"/>
              <a:t>Future Potential</a:t>
            </a:r>
          </a:p>
        </p:txBody>
      </p:sp>
      <p:sp>
        <p:nvSpPr>
          <p:cNvPr id="8" name="Content Placeholder 7">
            <a:extLst>
              <a:ext uri="{FF2B5EF4-FFF2-40B4-BE49-F238E27FC236}">
                <a16:creationId xmlns:a16="http://schemas.microsoft.com/office/drawing/2014/main" id="{977BD9DD-FC14-1E3E-CBEB-6CDEB457AB5A}"/>
              </a:ext>
            </a:extLst>
          </p:cNvPr>
          <p:cNvSpPr>
            <a:spLocks noGrp="1"/>
          </p:cNvSpPr>
          <p:nvPr>
            <p:ph idx="1"/>
          </p:nvPr>
        </p:nvSpPr>
        <p:spPr>
          <a:xfrm>
            <a:off x="7531610" y="2434201"/>
            <a:ext cx="3822189" cy="3742762"/>
          </a:xfrm>
        </p:spPr>
        <p:txBody>
          <a:bodyPr>
            <a:normAutofit fontScale="92500" lnSpcReduction="10000"/>
          </a:bodyPr>
          <a:lstStyle/>
          <a:p>
            <a:r>
              <a:rPr lang="en-US" sz="2000" dirty="0"/>
              <a:t>Adaptive Innovation: When deploying different machine learning models or adjusting to new use cases, users must recognize the straightforward process, and simply update the model’s configuration and the MD5 checksum in the bash script. This inherent flexibility demands attention, as it makes the platform highly reusable and positions it for long-term scalability and adaptability in an ever-evolving technological landscape.</a:t>
            </a:r>
          </a:p>
        </p:txBody>
      </p:sp>
    </p:spTree>
    <p:extLst>
      <p:ext uri="{BB962C8B-B14F-4D97-AF65-F5344CB8AC3E}">
        <p14:creationId xmlns:p14="http://schemas.microsoft.com/office/powerpoint/2010/main" val="23903536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TotalTime>
  <Words>625</Words>
  <Application>Microsoft Office PowerPoint</Application>
  <PresentationFormat>Widescreen</PresentationFormat>
  <Paragraphs>44</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Aptos Display</vt:lpstr>
      <vt:lpstr>Arial</vt:lpstr>
      <vt:lpstr>Calibri</vt:lpstr>
      <vt:lpstr>Office Theme</vt:lpstr>
      <vt:lpstr>AEROSPACE</vt:lpstr>
      <vt:lpstr>ZOEO</vt:lpstr>
      <vt:lpstr>Problem Statement: Air Quality Monitoring and      Prediction</vt:lpstr>
      <vt:lpstr>Solution description</vt:lpstr>
      <vt:lpstr>Technical Architecture</vt:lpstr>
      <vt:lpstr>Methodology</vt:lpstr>
      <vt:lpstr>Social economic and ecological impact</vt:lpstr>
      <vt:lpstr>Integration with existing ecosystem</vt:lpstr>
      <vt:lpstr>Future Potential</vt:lpstr>
      <vt:lpstr>Intel  Libraries,Frameworks &amp; Performance Improvemnets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Jayashre .K</dc:creator>
  <cp:lastModifiedBy>Jayashre .K</cp:lastModifiedBy>
  <cp:revision>17</cp:revision>
  <dcterms:created xsi:type="dcterms:W3CDTF">2024-09-24T08:10:34Z</dcterms:created>
  <dcterms:modified xsi:type="dcterms:W3CDTF">2024-09-28T07:19:56Z</dcterms:modified>
</cp:coreProperties>
</file>